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81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82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763D3E7-9150-B236-3B64-1B3DA8FF2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33364DD6-AAEA-F262-EC26-A9A197650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2FF931C-E8A3-2FF4-69F4-4870019E4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601CCD42-811B-3B78-FFEB-E5855964C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E484890-BEE9-3A53-79B0-791FF95DA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13163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2FDDAB7-8E40-337D-6194-475084C2E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6913CB1A-BACA-3ADE-5813-C6DC60D3F9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A525D87C-8EB3-B28E-2539-5F32C03D8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CA1CB68-7078-B435-5C7C-B80B87AC1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56EAF9E-A3E8-ECC5-D192-DB6A3B05F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46667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207729FF-0C9D-17B8-AD80-959D46BBA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E6485937-D834-95FF-368B-E1E2D1C53D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E97FA20-39A2-0516-940E-606F60A3F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3B32E7E-0281-1E93-904A-303CDE5E9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FF23DFA-1188-F7D3-C368-6D6E0C3DA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84444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B1B59FC-DBA7-A140-F511-CFB3276CF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7C4825A-BF8E-1279-1C82-D22741EF2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BA0B09E-AC39-E27E-447C-8F05EF600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F6D46AC-2849-F691-55E4-6405DB178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A12E26B-B7DF-C187-787A-13E4EAFCA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70437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EE92AB1-044D-50C7-787E-48991BD51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0DA65B9B-487A-120D-4287-3138F602F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623D491-CB11-4B45-9C80-500499118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CD47D12-7AD9-348F-8A1C-AA74678EB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549C116-D2BF-3EAF-890D-07F57AD04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456524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8957ED0-914D-259C-3741-C9CE683B1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8D87932-9F96-CE48-53AF-0D1AEC4E62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1F70F090-516C-15CF-A0BC-E3EE55853A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3AED0484-FCB4-E9AD-01BB-E4897A3B4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844224B-5A7F-63D9-6E43-1210A3550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460C576-BFFE-7FC3-C286-45F3F8D09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20067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1EADC2E-59A7-637B-F729-B2F0C121C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84E51509-B046-3004-CA66-0A14DAF83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99282F1F-6FD1-7DF0-CA5A-EBD41F4BC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C1F2DBD9-80F7-C205-D8BC-D34DB626FF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EF583EC2-97FC-D65F-40B7-BD7A55B66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F9E21801-A17B-9699-9BC8-C9B930259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B0A31A02-033D-ECFE-C475-46D13696F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C51DE50D-86E0-08F8-546C-A695D1656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34863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4BB6CE5-5283-B13D-C3AD-9AAAD2117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63177068-4B47-882C-CD64-E0BA19801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35DF7135-4021-AB59-7796-F6524E34F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F469E054-32A0-E82C-A1AF-5DB009442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5071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C08DBD66-8CE8-3627-2596-5C9B5453E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7BEFE378-C06B-27F4-10B9-3EBA6D4A4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195667E7-0332-875B-4E8C-5555FF237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12940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64823DF-2B28-6C47-4D06-369564B2C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084A84C-B0B6-08F4-2C52-94A721B5D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31B36DC7-E720-30E1-C591-57123BCCFD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7F4FFC29-DAC2-84C5-31DE-F27412F0F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BA3EAF76-3786-6AAE-9ACD-1E4C3759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5A6E31B9-98BC-43C1-8C95-58C41D4DB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20992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1AE48E7-D5A7-4337-FB8B-70CCC7E0C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B2FD87A2-5536-DCAF-4FD2-8524B69C20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360C948B-8219-D520-C030-6DD4CEBFB5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18CD038B-64A5-01CC-0424-3F88D5F05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3B26ED7-E65F-8632-BBE6-9B53165ED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AAE56BD-1F95-7FF8-297C-75895E9FA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13791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5BB964E1-0B23-4E7C-EB92-CB75F5BC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8D2AC213-3B16-9F9E-F5CA-701D8839C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44292A79-934C-7064-A07D-218243954F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2EFE4-7571-49B4-A108-862B2B779CE8}" type="datetimeFigureOut">
              <a:rPr lang="tr-TR" smtClean="0"/>
              <a:t>14.06.2023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EE55578-FF40-3B7B-94DA-2183441C92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AB84679-B2A8-E3D3-8E7F-3A8F518159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7B485-1C4E-4A4F-B45C-525B6F494FAC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37292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BBA1244-FAD4-C272-4961-01225743B8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YILDIZ TEKNİK ÜNİVERSİTESİ</a:t>
            </a:r>
            <a:br>
              <a:rPr lang="tr-TR" dirty="0"/>
            </a:br>
            <a:r>
              <a:rPr lang="tr-TR" dirty="0"/>
              <a:t>FEN BİLİMLERİ ENSTİTÜSÜ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8E35FC5D-DBEE-6285-0D2C-0506274AE8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3083575"/>
          </a:xfrm>
        </p:spPr>
        <p:txBody>
          <a:bodyPr>
            <a:normAutofit/>
          </a:bodyPr>
          <a:lstStyle/>
          <a:p>
            <a:r>
              <a:rPr lang="tr-TR" dirty="0"/>
              <a:t>ELEKTRONİK VE HABERLEŞME MÜHENDİSLİĞİ ANABİLİMDALI</a:t>
            </a:r>
          </a:p>
          <a:p>
            <a:r>
              <a:rPr lang="tr-TR" dirty="0"/>
              <a:t>RF DEVRE TASARIMI DERSİ </a:t>
            </a:r>
          </a:p>
          <a:p>
            <a:r>
              <a:rPr lang="tr-TR" dirty="0"/>
              <a:t>PROJE SUNUMU</a:t>
            </a:r>
          </a:p>
          <a:p>
            <a:endParaRPr lang="tr-TR" dirty="0"/>
          </a:p>
          <a:p>
            <a:r>
              <a:rPr lang="tr-TR" dirty="0"/>
              <a:t>HAZIRLAYAN : ALİ RÜVEYCAN</a:t>
            </a:r>
          </a:p>
        </p:txBody>
      </p:sp>
    </p:spTree>
    <p:extLst>
      <p:ext uri="{BB962C8B-B14F-4D97-AF65-F5344CB8AC3E}">
        <p14:creationId xmlns:p14="http://schemas.microsoft.com/office/powerpoint/2010/main" val="2438365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6FFFF00-C36A-C3A6-F629-5BFA8718F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Özellikler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0E7D301-3D58-4814-B9D9-E4078B466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Maksimum Kazanç Tasarımı yapılacaktır.</a:t>
            </a:r>
          </a:p>
          <a:p>
            <a:r>
              <a:rPr lang="tr-TR" dirty="0"/>
              <a:t>Kullanılan transistör </a:t>
            </a:r>
            <a:r>
              <a:rPr lang="tr-TR" dirty="0" err="1"/>
              <a:t>Infineon</a:t>
            </a:r>
            <a:r>
              <a:rPr lang="tr-TR" dirty="0"/>
              <a:t> BFP540’tır.</a:t>
            </a:r>
          </a:p>
          <a:p>
            <a:r>
              <a:rPr lang="tr-TR" dirty="0"/>
              <a:t>Frekans 5 GHz olarak belirlenmiştir.</a:t>
            </a:r>
          </a:p>
          <a:p>
            <a:r>
              <a:rPr lang="tr-TR" dirty="0"/>
              <a:t>Sapma noktası VCE = 2 V ve IC = 3mA olarak belirlenmiştir.</a:t>
            </a:r>
          </a:p>
          <a:p>
            <a:r>
              <a:rPr lang="tr-TR" dirty="0"/>
              <a:t>BFP540, </a:t>
            </a:r>
            <a:r>
              <a:rPr lang="tr-TR" dirty="0" err="1"/>
              <a:t>Infineon’un</a:t>
            </a:r>
            <a:r>
              <a:rPr lang="tr-TR" dirty="0"/>
              <a:t> yerleşik beşinci nesil RF bipolar transistör ailesinin bir parçası olan topraklanmış bir yayıcıya dayanan gürültülü bir cihazdır.</a:t>
            </a:r>
          </a:p>
        </p:txBody>
      </p:sp>
    </p:spTree>
    <p:extLst>
      <p:ext uri="{BB962C8B-B14F-4D97-AF65-F5344CB8AC3E}">
        <p14:creationId xmlns:p14="http://schemas.microsoft.com/office/powerpoint/2010/main" val="319035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B4F8509-297A-BE0F-36BC-A537F534E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BFP540 TOUCHSTONE FILE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7248CE26-D792-6DD3-1CB7-B14CC57DC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64106"/>
            <a:ext cx="12192000" cy="5493894"/>
          </a:xfrm>
        </p:spPr>
      </p:pic>
    </p:spTree>
    <p:extLst>
      <p:ext uri="{BB962C8B-B14F-4D97-AF65-F5344CB8AC3E}">
        <p14:creationId xmlns:p14="http://schemas.microsoft.com/office/powerpoint/2010/main" val="236095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095CFE9-3547-52C7-008C-A69D24E0A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Transistör sahip olduğu S parametreleri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514B3DAB-714C-239C-D01A-A23FC01B7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95645"/>
            <a:ext cx="10515600" cy="4351338"/>
          </a:xfrm>
        </p:spPr>
      </p:pic>
    </p:spTree>
    <p:extLst>
      <p:ext uri="{BB962C8B-B14F-4D97-AF65-F5344CB8AC3E}">
        <p14:creationId xmlns:p14="http://schemas.microsoft.com/office/powerpoint/2010/main" val="3762375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8DB7FB8-7121-5EB0-81ED-984DFD174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59AF797-7EF2-663B-0B4B-F0D7FD615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AA4CDE28-815B-1689-D0C0-8E3F7239F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195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8FB16C3-9679-AEB1-BC30-C2D73556C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Genel </a:t>
            </a:r>
            <a:r>
              <a:rPr lang="tr-TR" dirty="0" err="1"/>
              <a:t>transducer</a:t>
            </a:r>
            <a:r>
              <a:rPr lang="tr-TR" dirty="0"/>
              <a:t> (dönüştürücü) kazancı 9,7 dB bulunmuş oldu.</a:t>
            </a:r>
          </a:p>
        </p:txBody>
      </p:sp>
    </p:spTree>
    <p:extLst>
      <p:ext uri="{BB962C8B-B14F-4D97-AF65-F5344CB8AC3E}">
        <p14:creationId xmlns:p14="http://schemas.microsoft.com/office/powerpoint/2010/main" val="1456325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metin, ekran görüntüsü, yazı tipi, sayı, numara içeren bir resim&#10;&#10;Açıklama otomatik olarak oluşturuldu">
            <a:extLst>
              <a:ext uri="{FF2B5EF4-FFF2-40B4-BE49-F238E27FC236}">
                <a16:creationId xmlns:a16="http://schemas.microsoft.com/office/drawing/2014/main" id="{205DFF6D-86F9-1D14-5C0C-3805C4CEDB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48" b="30055"/>
          <a:stretch/>
        </p:blipFill>
        <p:spPr>
          <a:xfrm>
            <a:off x="1064302" y="1937479"/>
            <a:ext cx="8454451" cy="2983042"/>
          </a:xfrm>
          <a:prstGeom prst="rect">
            <a:avLst/>
          </a:pr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48A9BF5D-62B9-44E8-40AB-D80741F1D4E1}"/>
              </a:ext>
            </a:extLst>
          </p:cNvPr>
          <p:cNvSpPr txBox="1"/>
          <p:nvPr/>
        </p:nvSpPr>
        <p:spPr>
          <a:xfrm>
            <a:off x="1184223" y="689548"/>
            <a:ext cx="4944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400" dirty="0"/>
              <a:t>Koşulsuz kararlılık için şartlar şöyledir </a:t>
            </a:r>
            <a:r>
              <a:rPr lang="tr-TR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235932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EB5EF2A-1EC5-9103-F839-D64E5F02F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9D52125-0F29-F269-4083-34322A45E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6465EC7C-D000-E2CA-558F-7FE693822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11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D34DC725-24FD-E4D5-BC08-9F5CCF19B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737" y="0"/>
            <a:ext cx="98685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022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0ACEDEBF-A9C5-E2AE-0577-F021BCC42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768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8CB47188-7812-D174-DF9F-8D71D5CE6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629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393DA2D-D6AA-E58D-2B0E-3E9FE75ED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386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tr-TR" dirty="0"/>
              <a:t>Proje Konusu : AWR </a:t>
            </a:r>
            <a:r>
              <a:rPr lang="tr-TR" dirty="0" err="1"/>
              <a:t>Microwave</a:t>
            </a:r>
            <a:r>
              <a:rPr lang="tr-TR" dirty="0"/>
              <a:t> Office kullanarak Maksimum Kazanç Amplifikatörü Tasarımı ve Simülasyonu</a:t>
            </a:r>
          </a:p>
        </p:txBody>
      </p:sp>
    </p:spTree>
    <p:extLst>
      <p:ext uri="{BB962C8B-B14F-4D97-AF65-F5344CB8AC3E}">
        <p14:creationId xmlns:p14="http://schemas.microsoft.com/office/powerpoint/2010/main" val="2891427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548BBA9-256F-499F-D84D-DF7533547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Son amplifikatör devresi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7ADC2101-57FE-DA12-8A76-65CF77AF3C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1" y="1825625"/>
            <a:ext cx="9400082" cy="4351338"/>
          </a:xfrm>
        </p:spPr>
      </p:pic>
    </p:spTree>
    <p:extLst>
      <p:ext uri="{BB962C8B-B14F-4D97-AF65-F5344CB8AC3E}">
        <p14:creationId xmlns:p14="http://schemas.microsoft.com/office/powerpoint/2010/main" val="29560887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A2C9D33A-B5F0-259B-3F24-0971940A3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407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0056E729-0110-FB0D-AFFB-8DC0641B8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106" y="0"/>
            <a:ext cx="91589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518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B2DB906-7A6C-2C3A-3A48-F9B6E78F1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989039" cy="1325563"/>
          </a:xfrm>
        </p:spPr>
        <p:txBody>
          <a:bodyPr/>
          <a:lstStyle/>
          <a:p>
            <a:r>
              <a:rPr lang="tr-TR" dirty="0"/>
              <a:t>AWR </a:t>
            </a:r>
            <a:r>
              <a:rPr lang="tr-TR" dirty="0" err="1"/>
              <a:t>Microwave</a:t>
            </a:r>
            <a:r>
              <a:rPr lang="tr-TR" dirty="0"/>
              <a:t> Office Devre Kurulumu Şeması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5AA4D79-7DE8-511A-075D-ABC1E1FE49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690688"/>
            <a:ext cx="10179571" cy="4802187"/>
          </a:xfrm>
        </p:spPr>
      </p:pic>
    </p:spTree>
    <p:extLst>
      <p:ext uri="{BB962C8B-B14F-4D97-AF65-F5344CB8AC3E}">
        <p14:creationId xmlns:p14="http://schemas.microsoft.com/office/powerpoint/2010/main" val="205371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3194728-7A9A-DFD3-631E-CA3E5F0D8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Add New Graph &gt; response Add Measurement to “response” &gt; S11,S12,S21,S22 ‘</a:t>
            </a:r>
            <a:r>
              <a:rPr lang="en-US" sz="32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yi</a:t>
            </a:r>
            <a:r>
              <a:rPr lang="en-US" sz="32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32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oluşturuyoruz</a:t>
            </a:r>
            <a:r>
              <a:rPr lang="en-US" sz="32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. </a:t>
            </a:r>
          </a:p>
          <a:p>
            <a:r>
              <a:rPr lang="tr-TR" sz="32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&gt;</a:t>
            </a:r>
            <a:r>
              <a:rPr lang="tr-TR" sz="32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Analyze</a:t>
            </a:r>
            <a:r>
              <a:rPr lang="tr-TR" sz="32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ile simülasyon sonucunu görüntülüyoruz. 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17489894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82B39A1D-3C4B-0260-E9AB-204D5D213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557" y="809469"/>
            <a:ext cx="10852879" cy="566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7973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07A5B66-A168-A690-E7A9-248F49C0A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32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Rectangular</a:t>
            </a:r>
            <a:r>
              <a:rPr lang="tr-TR" sz="32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tr-TR" sz="32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Plot</a:t>
            </a:r>
            <a:r>
              <a:rPr lang="tr-TR" sz="32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tr-TR" sz="32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Properties</a:t>
            </a:r>
            <a:r>
              <a:rPr lang="tr-TR" sz="32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&gt; </a:t>
            </a:r>
            <a:r>
              <a:rPr lang="tr-TR" sz="32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Min</a:t>
            </a:r>
            <a:r>
              <a:rPr lang="tr-TR" sz="32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: -50 </a:t>
            </a:r>
            <a:r>
              <a:rPr lang="tr-TR" sz="32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Max</a:t>
            </a:r>
            <a:r>
              <a:rPr lang="tr-TR" sz="32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 20 ayarlarsak; </a:t>
            </a:r>
            <a:endParaRPr lang="tr-TR" sz="3200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A51AF305-51B2-BD1E-904F-0DB39610C1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704" y="1964264"/>
            <a:ext cx="11077731" cy="4528611"/>
          </a:xfrm>
        </p:spPr>
      </p:pic>
    </p:spTree>
    <p:extLst>
      <p:ext uri="{BB962C8B-B14F-4D97-AF65-F5344CB8AC3E}">
        <p14:creationId xmlns:p14="http://schemas.microsoft.com/office/powerpoint/2010/main" val="35477904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E405832-B926-396E-8BD0-CA9C1720D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5 </a:t>
            </a:r>
            <a:r>
              <a:rPr lang="tr-TR" dirty="0" err="1"/>
              <a:t>GHz’de</a:t>
            </a:r>
            <a:r>
              <a:rPr lang="tr-TR" dirty="0"/>
              <a:t> S21’deki farklılığı görebiliyoruz. Buradaki 9,7 dB değerini önceki hesaplamalarda bulmuştuk.</a:t>
            </a:r>
          </a:p>
        </p:txBody>
      </p:sp>
    </p:spTree>
    <p:extLst>
      <p:ext uri="{BB962C8B-B14F-4D97-AF65-F5344CB8AC3E}">
        <p14:creationId xmlns:p14="http://schemas.microsoft.com/office/powerpoint/2010/main" val="110050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7D139F7A-8594-25E4-B042-995406268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194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FDDB808-F197-4A0B-C95B-BD846CF86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GS ve GL terimleri sırasıyla giriş veya çıkış devrelerinin eşleşmesi ve eşleşmemesinden kazanç veya kaybı temsil eder. </a:t>
            </a:r>
          </a:p>
          <a:p>
            <a:endParaRPr lang="tr-TR" dirty="0"/>
          </a:p>
          <a:p>
            <a:r>
              <a:rPr lang="tr-TR" dirty="0"/>
              <a:t>Saçılma parametreleri veya S parametreleri sürekli halde elektrik sinyalleri ile uyarılmakta olan lineer elektrik devrelerinin davranışlarını tanımlayan parametrelerdir. 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706812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63513ED-5D2F-C777-78A0-B5E608549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S11 : giriş kapısı gerilim yansıma katsayısı</a:t>
            </a:r>
          </a:p>
          <a:p>
            <a:r>
              <a:rPr lang="tr-TR" dirty="0"/>
              <a:t>S12 : geri yönde gerilim kazancı</a:t>
            </a:r>
          </a:p>
          <a:p>
            <a:r>
              <a:rPr lang="tr-TR" dirty="0"/>
              <a:t>S21 : ileri yönde gerilim kazancı</a:t>
            </a:r>
          </a:p>
          <a:p>
            <a:r>
              <a:rPr lang="tr-TR" dirty="0"/>
              <a:t>S22 : çıkış kapısı gerilim yansıma katsayısı</a:t>
            </a:r>
          </a:p>
        </p:txBody>
      </p:sp>
    </p:spTree>
    <p:extLst>
      <p:ext uri="{BB962C8B-B14F-4D97-AF65-F5344CB8AC3E}">
        <p14:creationId xmlns:p14="http://schemas.microsoft.com/office/powerpoint/2010/main" val="3376322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B86DCFC-A299-BE95-857E-803876345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Amplifikatör veya yükselteç, elektronik sinyalleri artırmak için kullanılan elektronik cihazlardır.</a:t>
            </a:r>
          </a:p>
          <a:p>
            <a:r>
              <a:rPr lang="tr-TR" dirty="0"/>
              <a:t>Bir mikrodalga amplifikatörü, genellikle güç seviyesiyle doğrudan ilişkili olan dalganın genliğini veya yüksekliğini artırarak bir mikrodalga cihazının çıkış gücü sinyalini geliştirmek için kullanılan bir cihazdır. </a:t>
            </a:r>
          </a:p>
        </p:txBody>
      </p:sp>
    </p:spTree>
    <p:extLst>
      <p:ext uri="{BB962C8B-B14F-4D97-AF65-F5344CB8AC3E}">
        <p14:creationId xmlns:p14="http://schemas.microsoft.com/office/powerpoint/2010/main" val="3120628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62684AD-8B43-C206-D646-BEBBCC71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BC692C3-0282-8FDA-F535-09E0CACE0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368A9B78-6F8E-11A1-6504-C4752DE9B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316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68D75ED-CCF6-94B5-67FD-E0EED1BBE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09AFCEA-3830-5EF2-B83A-E0F440E29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40A825C4-3DC1-C0F4-662B-9C3CF23F9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827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36C66BB-5FE5-177F-5918-7011D7FFC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7972D1F-3599-88EC-9EDF-2097E8507F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5E04564-3AA4-32F9-D96A-9EAEFD770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856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279</Words>
  <Application>Microsoft Office PowerPoint</Application>
  <PresentationFormat>Geniş ekran</PresentationFormat>
  <Paragraphs>33</Paragraphs>
  <Slides>27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Teması</vt:lpstr>
      <vt:lpstr>YILDIZ TEKNİK ÜNİVERSİTESİ FEN BİLİMLERİ ENSTİTÜSÜ</vt:lpstr>
      <vt:lpstr>Proje Konusu : AWR Microwave Office kullanarak Maksimum Kazanç Amplifikatörü Tasarımı ve Simülasyonu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Özellikler</vt:lpstr>
      <vt:lpstr>BFP540 TOUCHSTONE FILE</vt:lpstr>
      <vt:lpstr>Transistör sahip olduğu S parametreleri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Son amplifikatör devresi</vt:lpstr>
      <vt:lpstr>PowerPoint Sunusu</vt:lpstr>
      <vt:lpstr>PowerPoint Sunusu</vt:lpstr>
      <vt:lpstr>AWR Microwave Office Devre Kurulumu Şeması</vt:lpstr>
      <vt:lpstr>PowerPoint Sunusu</vt:lpstr>
      <vt:lpstr>PowerPoint Sunusu</vt:lpstr>
      <vt:lpstr>Rectangular Plot Properties &gt; Min : -50 Max: 20 ayarlarsak; 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YILDIZ TEKNİK ÜNİVERSİTESİ FEN BİLİMLERİ ENSTİTÜSÜ</dc:title>
  <dc:creator>Ali RÜVEYCAN</dc:creator>
  <cp:lastModifiedBy>Ali RÜVEYCAN</cp:lastModifiedBy>
  <cp:revision>2</cp:revision>
  <dcterms:created xsi:type="dcterms:W3CDTF">2023-06-14T11:02:37Z</dcterms:created>
  <dcterms:modified xsi:type="dcterms:W3CDTF">2023-06-14T13:23:17Z</dcterms:modified>
</cp:coreProperties>
</file>

<file path=docProps/thumbnail.jpeg>
</file>